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  <p:sldMasterId id="2147483700" r:id="rId2"/>
    <p:sldMasterId id="2147483707" r:id="rId3"/>
  </p:sldMasterIdLst>
  <p:notesMasterIdLst>
    <p:notesMasterId r:id="rId12"/>
  </p:notesMasterIdLst>
  <p:handoutMasterIdLst>
    <p:handoutMasterId r:id="rId13"/>
  </p:handoutMasterIdLst>
  <p:sldIdLst>
    <p:sldId id="758" r:id="rId4"/>
    <p:sldId id="764" r:id="rId5"/>
    <p:sldId id="765" r:id="rId6"/>
    <p:sldId id="766" r:id="rId7"/>
    <p:sldId id="767" r:id="rId8"/>
    <p:sldId id="762" r:id="rId9"/>
    <p:sldId id="761" r:id="rId10"/>
    <p:sldId id="760" r:id="rId11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tches, Kimberly M" initials="GKM" lastIdx="1" clrIdx="0">
    <p:extLst>
      <p:ext uri="{19B8F6BF-5375-455C-9EA6-DF929625EA0E}">
        <p15:presenceInfo xmlns:p15="http://schemas.microsoft.com/office/powerpoint/2012/main" userId="S-1-5-21-1229272821-838170752-1417001333-1683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881C"/>
    <a:srgbClr val="72311F"/>
    <a:srgbClr val="FCE4D6"/>
    <a:srgbClr val="FFF2CC"/>
    <a:srgbClr val="E2EFDA"/>
    <a:srgbClr val="FCE5D7"/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72377" autoAdjust="0"/>
  </p:normalViewPr>
  <p:slideViewPr>
    <p:cSldViewPr snapToGrid="0" snapToObjects="1">
      <p:cViewPr varScale="1">
        <p:scale>
          <a:sx n="79" d="100"/>
          <a:sy n="79" d="100"/>
        </p:scale>
        <p:origin x="11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04"/>
    </p:cViewPr>
  </p:sorterViewPr>
  <p:notesViewPr>
    <p:cSldViewPr snapToGrid="0" snapToObjects="1" showGuides="1">
      <p:cViewPr varScale="1">
        <p:scale>
          <a:sx n="119" d="100"/>
          <a:sy n="119" d="100"/>
        </p:scale>
        <p:origin x="558" y="10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47649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4" name="Picture 13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796040"/>
            <a:ext cx="7542237" cy="3763219"/>
          </a:xfrm>
          <a:prstGeom prst="rect">
            <a:avLst/>
          </a:prstGeom>
        </p:spPr>
      </p:pic>
      <p:pic>
        <p:nvPicPr>
          <p:cNvPr id="15" name="Picture 14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639373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3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4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12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6A752-7990-476E-BFFF-A5BA1A3F4D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65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-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4244648" y="1973332"/>
            <a:ext cx="654704" cy="91440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568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rgbClr val="30A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02E5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8321D2-8609-A64D-A523-F976BAACFD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6203296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itle.png"/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11146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" y="6203296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itle.png"/>
          <p:cNvPicPr>
            <a:picLocks noChangeAspect="1"/>
          </p:cNvPicPr>
          <p:nvPr userDrawn="1"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1114637"/>
          </a:xfrm>
          <a:prstGeom prst="rect">
            <a:avLst/>
          </a:prstGeom>
        </p:spPr>
      </p:pic>
      <p:pic>
        <p:nvPicPr>
          <p:cNvPr id="13" name="Picture 12" descr="SNL_Stacked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287" y="330255"/>
            <a:ext cx="1056958" cy="4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3837" y="1385118"/>
            <a:ext cx="8562408" cy="49982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buClr>
                <a:schemeClr val="tx2">
                  <a:lumMod val="90000"/>
                  <a:lumOff val="10000"/>
                </a:schemeClr>
              </a:buClr>
              <a:buFont typeface="Wingdings" charset="2"/>
              <a:buChar char="§"/>
              <a:defRPr/>
            </a:lvl1pPr>
            <a:lvl2pPr marL="630238" indent="-173038">
              <a:buClr>
                <a:schemeClr val="accent1"/>
              </a:buClr>
              <a:buFont typeface="Wingdings" charset="2"/>
              <a:buChar char="§"/>
              <a:defRPr/>
            </a:lvl2pPr>
            <a:lvl3pPr marL="1031875" indent="-117475">
              <a:buClr>
                <a:srgbClr val="9D8C78"/>
              </a:buClr>
              <a:buFont typeface="Wingdings" charset="2"/>
              <a:buChar char="§"/>
              <a:defRPr/>
            </a:lvl3pPr>
            <a:lvl4pPr marL="1489075" indent="-117475">
              <a:buFont typeface="Lucida Grande"/>
              <a:buChar char="-"/>
              <a:defRPr/>
            </a:lvl4pPr>
            <a:lvl5pPr marL="1946275" indent="-117475">
              <a:buClrTx/>
              <a:buFont typeface="Lucida Grande"/>
              <a:buChar char="»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59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- ligh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4403728" y="2136258"/>
            <a:ext cx="336550" cy="91440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" y="6539982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54FE6AB-44AD-1246-899A-A01AB7FC06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3837" y="1385118"/>
            <a:ext cx="8562408" cy="499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23820" y="-3996409"/>
            <a:ext cx="1096365" cy="914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3837" y="201547"/>
            <a:ext cx="8562407" cy="70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102E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" y="18273"/>
            <a:ext cx="9144001" cy="1"/>
          </a:xfrm>
          <a:prstGeom prst="line">
            <a:avLst/>
          </a:prstGeom>
          <a:ln w="76200" cmpd="sng"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" y="6539982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" y="18273"/>
            <a:ext cx="9144001" cy="1"/>
          </a:xfrm>
          <a:prstGeom prst="line">
            <a:avLst/>
          </a:prstGeom>
          <a:ln w="76200" cmpd="sng"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NL_Stacked_Black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475" y="347415"/>
            <a:ext cx="1060704" cy="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Lucida Grande"/>
              <a:buChar char="»"/>
              <a:defRPr b="1">
                <a:solidFill>
                  <a:schemeClr val="tx1"/>
                </a:solidFill>
              </a:defRPr>
            </a:lvl1pPr>
            <a:lvl2pPr marL="742950" indent="-28575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2pPr>
            <a:lvl3pPr marL="11430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3pPr>
            <a:lvl4pPr marL="16002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4pPr>
            <a:lvl5pPr marL="20574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564A7-D1F7-4A81-8F7C-5AE9C869134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5535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DB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303-B5C9-E74F-B341-02927548235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324526" y="-20885"/>
            <a:ext cx="1824700" cy="1941336"/>
            <a:chOff x="6512560" y="211932"/>
            <a:chExt cx="2631440" cy="2099733"/>
          </a:xfrm>
        </p:grpSpPr>
        <p:sp>
          <p:nvSpPr>
            <p:cNvPr id="14" name="Right Triangle 3"/>
            <p:cNvSpPr/>
            <p:nvPr userDrawn="1"/>
          </p:nvSpPr>
          <p:spPr>
            <a:xfrm rot="10800000">
              <a:off x="6512560" y="211932"/>
              <a:ext cx="2631440" cy="2099733"/>
            </a:xfrm>
            <a:custGeom>
              <a:avLst/>
              <a:gdLst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2631440"/>
                <a:gd name="connsiteY0" fmla="*/ 863600 h 873760"/>
                <a:gd name="connsiteX1" fmla="*/ 0 w 2631440"/>
                <a:gd name="connsiteY1" fmla="*/ 0 h 873760"/>
                <a:gd name="connsiteX2" fmla="*/ 2631440 w 2631440"/>
                <a:gd name="connsiteY2" fmla="*/ 873760 h 873760"/>
                <a:gd name="connsiteX3" fmla="*/ 0 w 2631440"/>
                <a:gd name="connsiteY3" fmla="*/ 863600 h 873760"/>
                <a:gd name="connsiteX0" fmla="*/ 0 w 2631440"/>
                <a:gd name="connsiteY0" fmla="*/ 863600 h 873760"/>
                <a:gd name="connsiteX1" fmla="*/ 0 w 2631440"/>
                <a:gd name="connsiteY1" fmla="*/ 0 h 873760"/>
                <a:gd name="connsiteX2" fmla="*/ 2631440 w 2631440"/>
                <a:gd name="connsiteY2" fmla="*/ 873760 h 873760"/>
                <a:gd name="connsiteX3" fmla="*/ 0 w 2631440"/>
                <a:gd name="connsiteY3" fmla="*/ 863600 h 873760"/>
                <a:gd name="connsiteX0" fmla="*/ 0 w 2631440"/>
                <a:gd name="connsiteY0" fmla="*/ 1564640 h 1574800"/>
                <a:gd name="connsiteX1" fmla="*/ 0 w 2631440"/>
                <a:gd name="connsiteY1" fmla="*/ 0 h 1574800"/>
                <a:gd name="connsiteX2" fmla="*/ 2631440 w 2631440"/>
                <a:gd name="connsiteY2" fmla="*/ 1574800 h 1574800"/>
                <a:gd name="connsiteX3" fmla="*/ 0 w 2631440"/>
                <a:gd name="connsiteY3" fmla="*/ 1564640 h 1574800"/>
                <a:gd name="connsiteX0" fmla="*/ 0 w 2631440"/>
                <a:gd name="connsiteY0" fmla="*/ 1564640 h 1574800"/>
                <a:gd name="connsiteX1" fmla="*/ 0 w 2631440"/>
                <a:gd name="connsiteY1" fmla="*/ 0 h 1574800"/>
                <a:gd name="connsiteX2" fmla="*/ 2631440 w 2631440"/>
                <a:gd name="connsiteY2" fmla="*/ 1574800 h 1574800"/>
                <a:gd name="connsiteX3" fmla="*/ 0 w 2631440"/>
                <a:gd name="connsiteY3" fmla="*/ 156464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1440" h="1574800">
                  <a:moveTo>
                    <a:pt x="0" y="1564640"/>
                  </a:moveTo>
                  <a:lnTo>
                    <a:pt x="0" y="0"/>
                  </a:lnTo>
                  <a:cubicBezTo>
                    <a:pt x="426720" y="948267"/>
                    <a:pt x="1452880" y="1469813"/>
                    <a:pt x="2631440" y="1574800"/>
                  </a:cubicBezTo>
                  <a:lnTo>
                    <a:pt x="0" y="1564640"/>
                  </a:lnTo>
                  <a:close/>
                </a:path>
              </a:pathLst>
            </a:custGeom>
            <a:solidFill>
              <a:srgbClr val="26549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5" name="Picture 14" descr="ADBI_white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1360" y="266119"/>
              <a:ext cx="802640" cy="80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68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DDAB-0D5D-4075-8078-B4A5D89BEE15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20D3-0F89-4833-B140-C05BAD73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53293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4" y="6326302"/>
            <a:ext cx="961301" cy="38586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39697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10160"/>
            <a:ext cx="3810000" cy="630936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3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Picture 15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989895"/>
            <a:ext cx="3055811" cy="1524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2004F-D77C-A346-A75D-CEB64D4975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1711" y="4087692"/>
            <a:ext cx="2139113" cy="14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363464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90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62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395557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92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2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382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8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31524" y="1"/>
            <a:ext cx="5655275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t"/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31524" y="1632434"/>
            <a:ext cx="5655275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800" b="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932" y="6529924"/>
            <a:ext cx="383705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20190059DR: Machine Learning for Turbulence</a:t>
            </a:r>
          </a:p>
        </p:txBody>
      </p:sp>
      <p:pic>
        <p:nvPicPr>
          <p:cNvPr id="22" name="Picture 21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75240"/>
            <a:ext cx="4351867" cy="2191209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4572000" y="6016849"/>
            <a:ext cx="4572000" cy="463742"/>
            <a:chOff x="4572000" y="5026384"/>
            <a:chExt cx="4572000" cy="46374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72000" y="5305460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5" name="Picture 24" descr="NNSA_80%.ai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9C28733-2B61-A44C-8BDB-635B2454C7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560" y="67992"/>
            <a:ext cx="2139113" cy="14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7524" y="2"/>
            <a:ext cx="7179275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1862669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94974"/>
            <a:ext cx="4351867" cy="2191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3D039E-5BDF-0543-B199-895DAFF6B1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199" y="203200"/>
            <a:ext cx="1167456" cy="5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0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11430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4488" indent="-168275">
              <a:defRPr sz="1800">
                <a:solidFill>
                  <a:srgbClr val="FFFFFF"/>
                </a:solidFill>
              </a:defRPr>
            </a:lvl2pPr>
            <a:lvl3pPr marL="514350" indent="-173038">
              <a:defRPr sz="1600">
                <a:solidFill>
                  <a:srgbClr val="FFFFFF"/>
                </a:solidFill>
              </a:defRPr>
            </a:lvl3pPr>
            <a:lvl4pPr marL="688975" indent="-173038">
              <a:defRPr sz="1400">
                <a:solidFill>
                  <a:srgbClr val="FFFFFF"/>
                </a:solidFill>
              </a:defRPr>
            </a:lvl4pPr>
            <a:lvl5pPr marL="857250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6563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46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0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54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59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2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06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3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2/15/21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3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87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1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75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894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44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  <p:sldLayoutId id="2147483678" r:id="rId10"/>
    <p:sldLayoutId id="2147483679" r:id="rId11"/>
    <p:sldLayoutId id="2147483680" r:id="rId12"/>
    <p:sldLayoutId id="2147483682" r:id="rId13"/>
    <p:sldLayoutId id="2147483683" r:id="rId14"/>
    <p:sldLayoutId id="2147483684" r:id="rId15"/>
    <p:sldLayoutId id="2147483685" r:id="rId16"/>
    <p:sldLayoutId id="2147483705" r:id="rId17"/>
    <p:sldLayoutId id="2147483713" r:id="rId18"/>
    <p:sldLayoutId id="2147483714" r:id="rId1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7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Operated by Los Alamos National Security, LLC for 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</a:rPr>
              <a:t>UNCLASSIFIED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9900" y="594360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normalizeH="0" baseline="0" smtClean="0">
                <a:solidFill>
                  <a:srgbClr val="F4B834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6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Pct val="100000"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00000"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-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7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Operated by Los Alamos National Security, LLC for 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</a:rPr>
              <a:t>UNCLASSIFIED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9900" y="594360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normalizeH="0" baseline="0" smtClean="0">
                <a:solidFill>
                  <a:srgbClr val="F4B834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2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Pct val="100000"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00000"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-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C139-0B62-8D43-A252-FA3D36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programming 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48E11-5FC8-4C41-BA31-A97AAE89E5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B2B4-676E-2D4A-B910-B476502F65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F562EB-BA89-9D40-A0DC-1B27E41A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9764"/>
          </a:xfrm>
        </p:spPr>
        <p:txBody>
          <a:bodyPr/>
          <a:lstStyle/>
          <a:p>
            <a:pPr algn="ctr"/>
            <a:r>
              <a:rPr lang="en-US" sz="2400" dirty="0"/>
              <a:t>Introduction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 dirty="0"/>
              <a:t>Using Zygote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/>
              <a:t>Simple functions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 dirty="0"/>
              <a:t>Toy problems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0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398827-9915-BD4A-9256-7FF7F3CCE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56" y="2110146"/>
            <a:ext cx="8747901" cy="2892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1CB55-6AC1-6B40-968D-5019B2CE9C14}"/>
              </a:ext>
            </a:extLst>
          </p:cNvPr>
          <p:cNvSpPr txBox="1"/>
          <p:nvPr/>
        </p:nvSpPr>
        <p:spPr>
          <a:xfrm>
            <a:off x="457200" y="130090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as composition of simple elementary operations and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Accurate to working precision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74D4C-5C95-3441-B911-EA638CC7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5290457"/>
            <a:ext cx="8599212" cy="12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Zygote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60477-C9EA-0247-B250-F67D7869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0618-CF9F-F840-9FEF-3218CC3D1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1348566"/>
            <a:ext cx="9144000" cy="4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60477-C9EA-0247-B250-F67D7869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1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60477-C9EA-0247-B250-F67D7869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7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5A0-7FEC-0243-8E2E-EE18ED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method (two params)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B9B8-1A14-6F4E-93D2-83F328AF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4AC-47EC-8848-AC4C-7517707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84BDA63-D5AF-8341-AE67-3CD319711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29" y="1219880"/>
            <a:ext cx="7600949" cy="5067299"/>
          </a:xfrm>
        </p:spPr>
      </p:pic>
    </p:spTree>
    <p:extLst>
      <p:ext uri="{BB962C8B-B14F-4D97-AF65-F5344CB8AC3E}">
        <p14:creationId xmlns:p14="http://schemas.microsoft.com/office/powerpoint/2010/main" val="252038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5A0-7FEC-0243-8E2E-EE18ED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programming method (one param)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B9B8-1A14-6F4E-93D2-83F328AF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4AC-47EC-8848-AC4C-7517707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161C4DD-B01A-2F45-8FC0-DDBFC9CA5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760" y="1317852"/>
            <a:ext cx="7428479" cy="4952319"/>
          </a:xfrm>
        </p:spPr>
      </p:pic>
    </p:spTree>
    <p:extLst>
      <p:ext uri="{BB962C8B-B14F-4D97-AF65-F5344CB8AC3E}">
        <p14:creationId xmlns:p14="http://schemas.microsoft.com/office/powerpoint/2010/main" val="146124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5A0-7FEC-0243-8E2E-EE18ED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 method (two params)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B9B8-1A14-6F4E-93D2-83F328AF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4AC-47EC-8848-AC4C-7517707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 </a:t>
            </a:r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4F8FFE9E-5AD3-5344-9838-231D65AB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763" y="5954118"/>
            <a:ext cx="46037" cy="34527"/>
          </a:xfr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D45CCF7-555C-8847-A2E0-99CABB68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27" y="1455541"/>
            <a:ext cx="6295346" cy="50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RD-Triad-BluePresentation" id="{AC182F40-A64C-3A46-8AD0-31342ACA0B75}" vid="{5943D0CD-B8F9-2748-8416-267856C37C82}"/>
    </a:ext>
  </a:extLst>
</a:theme>
</file>

<file path=ppt/theme/theme2.xml><?xml version="1.0" encoding="utf-8"?>
<a:theme xmlns:a="http://schemas.openxmlformats.org/drawingml/2006/main" name="slideshow-2014_alt1_r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2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LDRD-Triad-BluePresentation-Template[1]</Template>
  <TotalTime>32322</TotalTime>
  <Words>84</Words>
  <Application>Microsoft Macintosh PowerPoint</Application>
  <PresentationFormat>On-screen Show (4:3)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Lucida Grande</vt:lpstr>
      <vt:lpstr>Wingdings</vt:lpstr>
      <vt:lpstr>Office Theme</vt:lpstr>
      <vt:lpstr>slideshow-2014_alt1_r2</vt:lpstr>
      <vt:lpstr>Template 2-2</vt:lpstr>
      <vt:lpstr>Differential programming demo</vt:lpstr>
      <vt:lpstr>Intro </vt:lpstr>
      <vt:lpstr>Zygote</vt:lpstr>
      <vt:lpstr>PowerPoint Presentation</vt:lpstr>
      <vt:lpstr>PowerPoint Presentation</vt:lpstr>
      <vt:lpstr>Differential method (two params)</vt:lpstr>
      <vt:lpstr>Differential programming method (one param)</vt:lpstr>
      <vt:lpstr>Analytic method (two params)</vt:lpstr>
    </vt:vector>
  </TitlesOfParts>
  <Company>LANL DCS-CSD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LANL’s slide template!</dc:title>
  <dc:creator>Gotches, Kimberly M</dc:creator>
  <cp:lastModifiedBy>Woodward, Michael - (mwoodward)</cp:lastModifiedBy>
  <cp:revision>658</cp:revision>
  <cp:lastPrinted>2019-07-03T23:13:48Z</cp:lastPrinted>
  <dcterms:created xsi:type="dcterms:W3CDTF">2019-01-31T20:27:25Z</dcterms:created>
  <dcterms:modified xsi:type="dcterms:W3CDTF">2021-02-16T04:05:13Z</dcterms:modified>
</cp:coreProperties>
</file>